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1224136"/>
          </a:xfrm>
        </p:spPr>
        <p:txBody>
          <a:bodyPr>
            <a:normAutofit/>
          </a:bodyPr>
          <a:lstStyle/>
          <a:p>
            <a:r>
              <a:rPr lang="ru-RU" sz="2000" b="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effectLst/>
              </a:rPr>
              <a:t>Муниципальное  Автономное  Дошкольное Образовательное  Учреждение </a:t>
            </a:r>
            <a:br>
              <a:rPr lang="ru-RU" sz="2000" b="1" dirty="0" smtClean="0">
                <a:solidFill>
                  <a:schemeClr val="tx1"/>
                </a:solidFill>
                <a:effectLst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</a:rPr>
              <a:t> «Центр развития  ребенка  - Детский  сад №148»</a:t>
            </a:r>
            <a:endParaRPr lang="ru-RU" sz="20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64904"/>
            <a:ext cx="7160840" cy="3861048"/>
          </a:xfrm>
        </p:spPr>
        <p:txBody>
          <a:bodyPr>
            <a:normAutofit fontScale="32500" lnSpcReduction="20000"/>
          </a:bodyPr>
          <a:lstStyle/>
          <a:p>
            <a:r>
              <a:rPr lang="ru-RU" sz="9000" b="1" dirty="0" smtClean="0">
                <a:solidFill>
                  <a:srgbClr val="C00000"/>
                </a:solidFill>
              </a:rPr>
              <a:t>Мини – музей </a:t>
            </a:r>
          </a:p>
          <a:p>
            <a:r>
              <a:rPr lang="ru-RU" sz="9000" b="1" dirty="0" smtClean="0">
                <a:solidFill>
                  <a:srgbClr val="C00000"/>
                </a:solidFill>
              </a:rPr>
              <a:t> « В  гости  к  белому  медведю»</a:t>
            </a:r>
          </a:p>
          <a:p>
            <a:endParaRPr lang="ru-RU" sz="9000" b="1" dirty="0">
              <a:solidFill>
                <a:srgbClr val="FF0000"/>
              </a:solidFill>
            </a:endParaRPr>
          </a:p>
          <a:p>
            <a:r>
              <a:rPr lang="ru-RU" sz="9000" b="1" dirty="0" smtClean="0">
                <a:solidFill>
                  <a:schemeClr val="bg1"/>
                </a:solidFill>
              </a:rPr>
              <a:t>                                               </a:t>
            </a:r>
          </a:p>
          <a:p>
            <a:endParaRPr lang="ru-RU" sz="5000" b="1" dirty="0">
              <a:solidFill>
                <a:schemeClr val="bg1"/>
              </a:solidFill>
              <a:latin typeface="+mj-lt"/>
            </a:endParaRPr>
          </a:p>
          <a:p>
            <a:r>
              <a:rPr lang="ru-RU" sz="5500" b="1" dirty="0" smtClean="0">
                <a:solidFill>
                  <a:schemeClr val="bg1"/>
                </a:solidFill>
                <a:latin typeface="Cambria" pitchFamily="18" charset="0"/>
              </a:rPr>
              <a:t>                                                            </a:t>
            </a:r>
            <a:r>
              <a:rPr lang="ru-RU" sz="5000" b="1" dirty="0" smtClean="0">
                <a:solidFill>
                  <a:schemeClr val="tx1"/>
                </a:solidFill>
                <a:latin typeface="+mj-lt"/>
              </a:rPr>
              <a:t>Старшая группа №12</a:t>
            </a:r>
          </a:p>
          <a:p>
            <a:r>
              <a:rPr lang="ru-RU" sz="5000" b="1" dirty="0" smtClean="0">
                <a:solidFill>
                  <a:schemeClr val="tx1"/>
                </a:solidFill>
                <a:latin typeface="+mj-lt"/>
              </a:rPr>
              <a:t>                                                 </a:t>
            </a:r>
            <a:r>
              <a:rPr lang="ru-RU" sz="5000" b="1" dirty="0" smtClean="0">
                <a:solidFill>
                  <a:schemeClr val="tx1"/>
                </a:solidFill>
                <a:latin typeface="+mj-lt"/>
              </a:rPr>
              <a:t>Воспитатели: </a:t>
            </a:r>
            <a:r>
              <a:rPr lang="ru-RU" sz="5000" b="1" dirty="0" err="1" smtClean="0">
                <a:solidFill>
                  <a:schemeClr val="tx1"/>
                </a:solidFill>
                <a:latin typeface="+mj-lt"/>
              </a:rPr>
              <a:t>Баранцева</a:t>
            </a:r>
            <a:r>
              <a:rPr lang="ru-RU" sz="50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5000" b="1" dirty="0" smtClean="0">
                <a:solidFill>
                  <a:schemeClr val="tx1"/>
                </a:solidFill>
                <a:latin typeface="+mj-lt"/>
              </a:rPr>
              <a:t>Л.В</a:t>
            </a:r>
          </a:p>
          <a:p>
            <a:r>
              <a:rPr lang="ru-RU" sz="5000" b="1" dirty="0" smtClean="0">
                <a:solidFill>
                  <a:schemeClr val="tx1"/>
                </a:solidFill>
                <a:latin typeface="+mj-lt"/>
              </a:rPr>
              <a:t>                                                                                </a:t>
            </a:r>
            <a:r>
              <a:rPr lang="ru-RU" sz="5000" b="1" dirty="0" err="1" smtClean="0">
                <a:solidFill>
                  <a:schemeClr val="tx1"/>
                </a:solidFill>
                <a:latin typeface="+mj-lt"/>
              </a:rPr>
              <a:t>Антихович</a:t>
            </a:r>
            <a:r>
              <a:rPr lang="ru-RU" sz="5000" b="1" dirty="0" smtClean="0">
                <a:solidFill>
                  <a:schemeClr val="tx1"/>
                </a:solidFill>
                <a:latin typeface="+mj-lt"/>
              </a:rPr>
              <a:t> Л.В</a:t>
            </a:r>
          </a:p>
          <a:p>
            <a:r>
              <a:rPr lang="ru-RU" sz="5000" b="1" smtClean="0">
                <a:solidFill>
                  <a:schemeClr val="tx1"/>
                </a:solidFill>
                <a:latin typeface="+mj-lt"/>
              </a:rPr>
              <a:t>                                                                                Иванова </a:t>
            </a:r>
            <a:r>
              <a:rPr lang="ru-RU" sz="5000" b="1" dirty="0" smtClean="0">
                <a:solidFill>
                  <a:schemeClr val="tx1"/>
                </a:solidFill>
                <a:latin typeface="+mj-lt"/>
              </a:rPr>
              <a:t>О.Ю</a:t>
            </a:r>
          </a:p>
          <a:p>
            <a:r>
              <a:rPr lang="ru-RU" sz="5000" b="1" dirty="0" smtClean="0">
                <a:solidFill>
                  <a:schemeClr val="tx1"/>
                </a:solidFill>
                <a:latin typeface="+mj-lt"/>
              </a:rPr>
              <a:t> </a:t>
            </a:r>
            <a:endParaRPr lang="ru-RU" sz="5000" b="1" dirty="0" smtClean="0">
              <a:solidFill>
                <a:schemeClr val="tx1"/>
              </a:solidFill>
              <a:latin typeface="+mj-lt"/>
            </a:endParaRPr>
          </a:p>
          <a:p>
            <a:r>
              <a:rPr lang="ru-RU" sz="50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5000" b="1" dirty="0" smtClean="0">
                <a:solidFill>
                  <a:schemeClr val="tx1"/>
                </a:solidFill>
                <a:latin typeface="+mj-lt"/>
              </a:rPr>
              <a:t>                                                            </a:t>
            </a:r>
          </a:p>
          <a:p>
            <a:r>
              <a:rPr lang="ru-RU" sz="50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5000" b="1" dirty="0" smtClean="0">
                <a:solidFill>
                  <a:schemeClr val="tx1"/>
                </a:solidFill>
                <a:latin typeface="+mj-lt"/>
              </a:rPr>
              <a:t>                                                      </a:t>
            </a:r>
          </a:p>
        </p:txBody>
      </p:sp>
      <p:pic>
        <p:nvPicPr>
          <p:cNvPr id="1026" name="Picture 2" descr="C:\Users\Пользователь\Desktop\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45024"/>
            <a:ext cx="2780928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16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442112-bielyi-miedvied-bolshoi-1280x76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88839"/>
            <a:ext cx="4117115" cy="470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270892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00" b="1" i="0" u="none" strike="noStrike" kern="0" cap="none" spc="0" normalizeH="0" baseline="0" noProof="0" dirty="0" smtClean="0">
                <a:ln w="635">
                  <a:noFill/>
                </a:ln>
                <a:solidFill>
                  <a:srgbClr val="10CF9B">
                    <a:tint val="90000"/>
                    <a:satMod val="125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   До  новых</a:t>
            </a:r>
            <a:br>
              <a:rPr kumimoji="0" lang="ru-RU" sz="5600" b="1" i="0" u="none" strike="noStrike" kern="0" cap="none" spc="0" normalizeH="0" baseline="0" noProof="0" dirty="0" smtClean="0">
                <a:ln w="635">
                  <a:noFill/>
                </a:ln>
                <a:solidFill>
                  <a:srgbClr val="10CF9B">
                    <a:tint val="90000"/>
                    <a:satMod val="125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5600" b="1" i="0" u="none" strike="noStrike" kern="0" cap="none" spc="0" normalizeH="0" baseline="0" noProof="0" dirty="0" smtClean="0">
                <a:ln w="635">
                  <a:noFill/>
                </a:ln>
                <a:solidFill>
                  <a:srgbClr val="10CF9B">
                    <a:tint val="90000"/>
                    <a:satMod val="125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      встреч!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3568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548680"/>
            <a:ext cx="7408333" cy="5577483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>
                <a:solidFill>
                  <a:srgbClr val="000000"/>
                </a:solidFill>
                <a:latin typeface="Arial"/>
                <a:ea typeface="Times New Roman"/>
              </a:rPr>
              <a:t>Актуальность</a:t>
            </a:r>
            <a:br>
              <a:rPr lang="ru-RU" b="1" dirty="0">
                <a:solidFill>
                  <a:srgbClr val="000000"/>
                </a:solidFill>
                <a:latin typeface="Arial"/>
                <a:ea typeface="Times New Roman"/>
              </a:rPr>
            </a:b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Создание мини-музеев в ДОУ – интересная и увлекательная форма работы, которая позволяет воспитателям разнообразить предметно-развивающею среду группы, привлечь родителей в воспитательную деятельность, а так же сделает привлекательным и привычным для детей слово «музей».</a:t>
            </a:r>
            <a:b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</a:br>
            <a:r>
              <a:rPr lang="ru-RU" dirty="0">
                <a:solidFill>
                  <a:srgbClr val="000000"/>
                </a:solidFill>
                <a:latin typeface="Arial"/>
                <a:ea typeface="Times New Roman"/>
              </a:rPr>
              <a:t>Мини-музей в ДОУ способствует развитию у детей кругозора, познавательной активности, а так же формированию у детей проектно-исследовательских навыков. Важная особенность мини-музеев - участие в их создании детей и родителей. Дошкольники чувствуют свою причастность к мини-музею. Они могут: участвовать в обсуждении его тематики, приносить из дома экспонаты, ребята из старших групп проводить экскурсии для малышей, пополнять их своими </a:t>
            </a:r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</a:rPr>
              <a:t>рисунками. Именно  поэтому  в  нашей  группе  стало  доброй  традицией  - создание  мини – музеев. Данная  форма  работы  используется  и  при  реализации  педагогических  проектов, и при  проведении  тематических  недель, и при  организации  различных  акций  в  нашем  детском  саду.</a:t>
            </a:r>
          </a:p>
          <a:p>
            <a:r>
              <a:rPr lang="ru-RU" b="1" dirty="0" smtClean="0"/>
              <a:t>Предлагаем  вашему  вниманию  паспорт  мини – музея  «В  гости  к  белому  медведю»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6852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474345"/>
            <a:ext cx="7560840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Паспортные </a:t>
            </a:r>
            <a:r>
              <a:rPr lang="ru-RU" sz="2000" b="1" dirty="0" smtClean="0"/>
              <a:t>данные мини  - музея</a:t>
            </a:r>
            <a:endParaRPr lang="ru-RU" sz="2000" dirty="0"/>
          </a:p>
          <a:p>
            <a:r>
              <a:rPr lang="ru-RU" sz="2000" b="1" dirty="0"/>
              <a:t>Наименование музея</a:t>
            </a:r>
            <a:r>
              <a:rPr lang="ru-RU" sz="2000" dirty="0" smtClean="0"/>
              <a:t>: «В  гости  к  белому  медведю».</a:t>
            </a:r>
            <a:endParaRPr lang="ru-RU" sz="2000" dirty="0"/>
          </a:p>
          <a:p>
            <a:r>
              <a:rPr lang="ru-RU" sz="2000" dirty="0"/>
              <a:t> </a:t>
            </a:r>
            <a:r>
              <a:rPr lang="ru-RU" sz="2000" b="1" dirty="0" smtClean="0"/>
              <a:t>Профиль </a:t>
            </a:r>
            <a:r>
              <a:rPr lang="ru-RU" sz="2000" b="1" dirty="0"/>
              <a:t>музея</a:t>
            </a:r>
            <a:r>
              <a:rPr lang="ru-RU" sz="2000" dirty="0"/>
              <a:t>: познавательный.</a:t>
            </a:r>
          </a:p>
          <a:p>
            <a:r>
              <a:rPr lang="ru-RU" sz="2000" dirty="0"/>
              <a:t> </a:t>
            </a:r>
            <a:r>
              <a:rPr lang="ru-RU" sz="2000" b="1" dirty="0" smtClean="0"/>
              <a:t>Цель</a:t>
            </a:r>
            <a:r>
              <a:rPr lang="ru-RU" sz="2000" b="1" dirty="0"/>
              <a:t>: </a:t>
            </a:r>
            <a:r>
              <a:rPr lang="ru-RU" sz="2000" b="1" dirty="0" smtClean="0">
                <a:latin typeface="Arial"/>
                <a:ea typeface="Times New Roman"/>
              </a:rPr>
              <a:t> </a:t>
            </a:r>
            <a:r>
              <a:rPr lang="ru-RU" sz="2000" dirty="0" smtClean="0">
                <a:ea typeface="Times New Roman"/>
              </a:rPr>
              <a:t>воспитание </a:t>
            </a:r>
            <a:r>
              <a:rPr lang="ru-RU" sz="2000" dirty="0">
                <a:ea typeface="Times New Roman"/>
              </a:rPr>
              <a:t>у дошкольников основ музейной культуры, </a:t>
            </a:r>
            <a:r>
              <a:rPr lang="ru-RU" sz="2000" dirty="0" smtClean="0">
                <a:ea typeface="Times New Roman"/>
              </a:rPr>
              <a:t>создание условий </a:t>
            </a:r>
            <a:r>
              <a:rPr lang="ru-RU" sz="2000" dirty="0">
                <a:ea typeface="Times New Roman"/>
              </a:rPr>
              <a:t>для самостоятельной исследовательской деятельности</a:t>
            </a:r>
            <a:r>
              <a:rPr lang="ru-RU" sz="2000" b="1" dirty="0">
                <a:latin typeface="Arial"/>
                <a:ea typeface="Times New Roman"/>
              </a:rPr>
              <a:t>.</a:t>
            </a:r>
            <a:endParaRPr lang="ru-RU" sz="2400" dirty="0">
              <a:latin typeface="Times New Roman"/>
              <a:ea typeface="Times New Roman"/>
            </a:endParaRPr>
          </a:p>
          <a:p>
            <a:r>
              <a:rPr lang="ru-RU" sz="2000" b="1" dirty="0" smtClean="0"/>
              <a:t>Задачи</a:t>
            </a:r>
            <a:r>
              <a:rPr lang="ru-RU" sz="2000" b="1" dirty="0"/>
              <a:t>: </a:t>
            </a:r>
            <a:endParaRPr lang="ru-RU" sz="2000" dirty="0"/>
          </a:p>
          <a:p>
            <a:r>
              <a:rPr lang="ru-RU" sz="2000" dirty="0" smtClean="0"/>
              <a:t>• обогатить   развивающую предметную среду группы  в  рамках  реализации  педагогического  проекта  «В  гости к  белому  медведю»;</a:t>
            </a:r>
            <a:endParaRPr lang="ru-RU" sz="2000" dirty="0"/>
          </a:p>
          <a:p>
            <a:r>
              <a:rPr lang="ru-RU" sz="2000" dirty="0"/>
              <a:t>• </a:t>
            </a:r>
            <a:r>
              <a:rPr lang="ru-RU" sz="2000" dirty="0" smtClean="0"/>
              <a:t>способствовать формированию </a:t>
            </a:r>
            <a:r>
              <a:rPr lang="ru-RU" sz="2000" dirty="0"/>
              <a:t>системы ценностей ребенка, в его приобщении к исследованию животного </a:t>
            </a:r>
            <a:r>
              <a:rPr lang="ru-RU" sz="2000" dirty="0" smtClean="0"/>
              <a:t>мира</a:t>
            </a:r>
            <a:r>
              <a:rPr lang="ru-RU" sz="2000" dirty="0"/>
              <a:t>.</a:t>
            </a:r>
          </a:p>
          <a:p>
            <a:r>
              <a:rPr lang="ru-RU" sz="2000" dirty="0"/>
              <a:t>• способствование развитию познавательного, творческого и эмоционального развития детей младшего дошкольного возраста</a:t>
            </a:r>
            <a:r>
              <a:rPr lang="ru-RU" sz="200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/>
              <a:t>  способствовать  укреплению  детско – родительских  отношений  в  процессе  совместной  деятельности</a:t>
            </a:r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8100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wnloads\qzAytDoiQL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1"/>
            <a:ext cx="5847372" cy="517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1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80"/>
            <a:ext cx="7704856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Разделы </a:t>
            </a:r>
            <a:r>
              <a:rPr lang="ru-RU" sz="2400" b="1" dirty="0" smtClean="0"/>
              <a:t>мини-музея</a:t>
            </a:r>
            <a:r>
              <a:rPr lang="ru-RU" sz="2400" b="1" dirty="0"/>
              <a:t>:</a:t>
            </a:r>
            <a:endParaRPr lang="ru-RU" dirty="0"/>
          </a:p>
          <a:p>
            <a:r>
              <a:rPr lang="ru-RU" b="1" dirty="0" smtClean="0"/>
              <a:t>«Такие  разные  медведи».</a:t>
            </a:r>
            <a:endParaRPr lang="ru-RU" b="1" dirty="0"/>
          </a:p>
          <a:p>
            <a:r>
              <a:rPr lang="ru-RU" dirty="0"/>
              <a:t>Экспонаты данных коллекций находятся в свободном доступе у детей и используются ими для сюжетно-ролевых игр, для театральной деятельности. Кроме того, игрушки из разных материалов могут использоваться для классификаций, а значит, быть основанием для создания новых коллекций игрушек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b="1" dirty="0" smtClean="0"/>
              <a:t>«Фотогалерея</a:t>
            </a:r>
            <a:r>
              <a:rPr lang="ru-RU" b="1" dirty="0"/>
              <a:t>»</a:t>
            </a:r>
          </a:p>
          <a:p>
            <a:r>
              <a:rPr lang="ru-RU" dirty="0"/>
              <a:t>Оформлена в виде </a:t>
            </a:r>
            <a:r>
              <a:rPr lang="ru-RU" dirty="0" smtClean="0"/>
              <a:t>выставки  фотографий   белого  медведя  и  среды  его  обитания .</a:t>
            </a:r>
            <a:endParaRPr lang="ru-RU" dirty="0"/>
          </a:p>
          <a:p>
            <a:r>
              <a:rPr lang="ru-RU" b="1" dirty="0"/>
              <a:t>«Библиотека»</a:t>
            </a:r>
          </a:p>
          <a:p>
            <a:r>
              <a:rPr lang="ru-RU" dirty="0"/>
              <a:t>Здесь </a:t>
            </a:r>
            <a:r>
              <a:rPr lang="ru-RU" dirty="0" smtClean="0"/>
              <a:t>собрана  познавательная  и  художественная  литература  по  теме, а  также  загадки</a:t>
            </a:r>
            <a:r>
              <a:rPr lang="ru-RU" dirty="0"/>
              <a:t>, стихи и </a:t>
            </a:r>
            <a:r>
              <a:rPr lang="ru-RU" dirty="0" err="1"/>
              <a:t>потешки</a:t>
            </a:r>
            <a:r>
              <a:rPr lang="ru-RU" dirty="0"/>
              <a:t> о </a:t>
            </a:r>
            <a:r>
              <a:rPr lang="ru-RU" dirty="0" smtClean="0"/>
              <a:t>медведе</a:t>
            </a:r>
            <a:r>
              <a:rPr lang="ru-RU" dirty="0"/>
              <a:t>.</a:t>
            </a:r>
          </a:p>
          <a:p>
            <a:r>
              <a:rPr lang="ru-RU" b="1" dirty="0"/>
              <a:t>«Игротека»</a:t>
            </a:r>
          </a:p>
          <a:p>
            <a:r>
              <a:rPr lang="ru-RU" dirty="0"/>
              <a:t>Игры и атрибуты для игр расположены на низкой полке. Дети могут использовать их самостоятельно в процессе самостоятельной игровой деятельности или вместе с педагогом в процессе непосредственно образовательной деятельности.</a:t>
            </a:r>
          </a:p>
          <a:p>
            <a:r>
              <a:rPr lang="ru-RU" b="1" dirty="0"/>
              <a:t>«Сами своими руками»</a:t>
            </a:r>
          </a:p>
          <a:p>
            <a:r>
              <a:rPr lang="ru-RU" dirty="0"/>
              <a:t>Экспонаты данной коллекции выполнены детьми, родителями, воспитателями.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885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wnloads\IMG_20191202_1304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48680"/>
            <a:ext cx="4671937" cy="488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User\Downloads\PU-LfstzX7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4948"/>
            <a:ext cx="3459467" cy="345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31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wnloads\tXFkX4jJ_X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3"/>
            <a:ext cx="8424936" cy="575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16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er\Downloads\IMG-abbd779d40e825578a9d9d6c9216cae4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348880"/>
            <a:ext cx="4445685" cy="289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User\Downloads\IMG_20191202_175456_HD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54714"/>
            <a:ext cx="3409186" cy="255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Downloads\EF1EQvMT1K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98" y="3575346"/>
            <a:ext cx="2948286" cy="294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28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wnloads\IMG_20191202_1305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00808"/>
            <a:ext cx="3768180" cy="502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ownloads\IMG_20191202_1306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03257"/>
            <a:ext cx="3528392" cy="470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1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84</TotalTime>
  <Words>192</Words>
  <Application>Microsoft Office PowerPoint</Application>
  <PresentationFormat>Экран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 Муниципальное  Автономное  Дошкольное Образовательное  Учреждение   «Центр развития  ребенка  - Детский  сад №148»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 Автономное  Дошкольное   Образовательное  Учреждение  «Центр развития  ребенка  - Детский  сад №148»</dc:title>
  <dc:creator>Пользователь</dc:creator>
  <cp:lastModifiedBy>Пользователь</cp:lastModifiedBy>
  <cp:revision>11</cp:revision>
  <dcterms:created xsi:type="dcterms:W3CDTF">2020-02-11T19:02:38Z</dcterms:created>
  <dcterms:modified xsi:type="dcterms:W3CDTF">2020-02-12T07:28:23Z</dcterms:modified>
</cp:coreProperties>
</file>